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83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83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83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83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440" cy="54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4" name="Rectangle 5"/>
          <p:cNvSpPr/>
          <p:nvPr/>
        </p:nvSpPr>
        <p:spPr>
          <a:xfrm>
            <a:off x="0" y="317880"/>
            <a:ext cx="9142560" cy="65264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ZoneTexte 6"/>
          <p:cNvSpPr/>
          <p:nvPr/>
        </p:nvSpPr>
        <p:spPr>
          <a:xfrm>
            <a:off x="987120" y="1944000"/>
            <a:ext cx="7383600" cy="246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résous un problème de comparaison multiplicative.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résous des problèmes additifs / multiplicatifs.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76" name="Image 7" descr=""/>
          <p:cNvPicPr/>
          <p:nvPr/>
        </p:nvPicPr>
        <p:blipFill>
          <a:blip r:embed="rId1"/>
          <a:stretch/>
        </p:blipFill>
        <p:spPr>
          <a:xfrm>
            <a:off x="3654360" y="558720"/>
            <a:ext cx="1833840" cy="126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8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78" name="ZoneTexte 2"/>
          <p:cNvSpPr/>
          <p:nvPr/>
        </p:nvSpPr>
        <p:spPr>
          <a:xfrm>
            <a:off x="180000" y="996480"/>
            <a:ext cx="8838000" cy="1369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Il y a dix ans j’ai acheté ma voiture 9 500€. Aujourd’hui elle vaut deux fois moins.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vaut-elle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80" name="ZoneTexte 1"/>
          <p:cNvSpPr/>
          <p:nvPr/>
        </p:nvSpPr>
        <p:spPr>
          <a:xfrm>
            <a:off x="207720" y="4136400"/>
            <a:ext cx="8727480" cy="1369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Il y a dix ans j’ai acheté ma voiture 25 600€. Aujourd’hui elle vaut deux fois moins.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veut-elle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8064720" y="3607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788472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85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86" name="Rectangle : coins arrondis 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7" name="Rectangle : coins arrondis 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8" name="Rectangle : coins arrondis 8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9" name="Rectangle : coins arrondis 1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90" name="ZoneTexte 11"/>
          <p:cNvSpPr/>
          <p:nvPr/>
        </p:nvSpPr>
        <p:spPr>
          <a:xfrm>
            <a:off x="3402000" y="1064520"/>
            <a:ext cx="5751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valeur de ma voiture.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1" name="ZoneTexte 17"/>
          <p:cNvSpPr/>
          <p:nvPr/>
        </p:nvSpPr>
        <p:spPr>
          <a:xfrm>
            <a:off x="3287880" y="5537520"/>
            <a:ext cx="5865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Elle vaut 4 750 €.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9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9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sp>
        <p:nvSpPr>
          <p:cNvPr id="194" name="ZoneTexte 20"/>
          <p:cNvSpPr/>
          <p:nvPr/>
        </p:nvSpPr>
        <p:spPr>
          <a:xfrm>
            <a:off x="3403800" y="4020480"/>
            <a:ext cx="5634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9 500 : 2 = 4 750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9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97" name="ZoneTexte 14"/>
          <p:cNvSpPr/>
          <p:nvPr/>
        </p:nvSpPr>
        <p:spPr>
          <a:xfrm>
            <a:off x="3402000" y="263448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>
            <a:off x="8065080" y="36108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9" name="Rectangle 13"/>
          <p:cNvSpPr/>
          <p:nvPr/>
        </p:nvSpPr>
        <p:spPr>
          <a:xfrm>
            <a:off x="6120000" y="2520000"/>
            <a:ext cx="2877840" cy="5378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9 500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00" name="Rectangle 14"/>
          <p:cNvSpPr/>
          <p:nvPr/>
        </p:nvSpPr>
        <p:spPr>
          <a:xfrm>
            <a:off x="6120000" y="3060000"/>
            <a:ext cx="144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01" name="Rectangle 20"/>
          <p:cNvSpPr/>
          <p:nvPr/>
        </p:nvSpPr>
        <p:spPr>
          <a:xfrm>
            <a:off x="7560000" y="3060000"/>
            <a:ext cx="1440000" cy="54000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03" name="Image 2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04" name="Rectangle : coins arrondis 2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5" name="Rectangle : coins arrondis 2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6" name="Rectangle : coins arrondis 27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7" name="Rectangle : coins arrondis 28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8" name="ZoneTexte 7"/>
          <p:cNvSpPr/>
          <p:nvPr/>
        </p:nvSpPr>
        <p:spPr>
          <a:xfrm>
            <a:off x="3402000" y="1064520"/>
            <a:ext cx="5751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valeur de ma voiture.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9" name="ZoneTexte 10"/>
          <p:cNvSpPr/>
          <p:nvPr/>
        </p:nvSpPr>
        <p:spPr>
          <a:xfrm>
            <a:off x="3287880" y="5537520"/>
            <a:ext cx="5865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Elle vaut 12 800 €.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10" name="Image 26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11" name="Image 2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sp>
        <p:nvSpPr>
          <p:cNvPr id="212" name="ZoneTexte 12"/>
          <p:cNvSpPr/>
          <p:nvPr/>
        </p:nvSpPr>
        <p:spPr>
          <a:xfrm>
            <a:off x="3403800" y="4020480"/>
            <a:ext cx="5634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25 600 : 2 = 12 800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13" name="Image 2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15" name="ZoneTexte 32"/>
          <p:cNvSpPr/>
          <p:nvPr/>
        </p:nvSpPr>
        <p:spPr>
          <a:xfrm>
            <a:off x="3402000" y="263448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6" name="Rectangle 35"/>
          <p:cNvSpPr/>
          <p:nvPr/>
        </p:nvSpPr>
        <p:spPr>
          <a:xfrm>
            <a:off x="6120000" y="2520000"/>
            <a:ext cx="2877840" cy="5378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25 600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17" name="Rectangle 36"/>
          <p:cNvSpPr/>
          <p:nvPr/>
        </p:nvSpPr>
        <p:spPr>
          <a:xfrm>
            <a:off x="6120000" y="3060000"/>
            <a:ext cx="1440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18" name="Rectangle 37"/>
          <p:cNvSpPr/>
          <p:nvPr/>
        </p:nvSpPr>
        <p:spPr>
          <a:xfrm>
            <a:off x="7560000" y="3060000"/>
            <a:ext cx="1440000" cy="54000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7888320" y="33156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8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21" name="ZoneTexte 5"/>
          <p:cNvSpPr/>
          <p:nvPr/>
        </p:nvSpPr>
        <p:spPr>
          <a:xfrm>
            <a:off x="972720" y="1483200"/>
            <a:ext cx="6825600" cy="3746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Le menu le moins cher au restaurant est à 14,50 €. 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Le menu le plus cher coute 20,25 € de plus. 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Combien coute le menu le plus cher ?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24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25" name="Rectangle : coins arrondis 7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26" name="Rectangle : coins arrondis 9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27" name="Rectangle : coins arrondis 11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28" name="Rectangle : coins arrondis 12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29" name="ZoneTexte 13"/>
          <p:cNvSpPr/>
          <p:nvPr/>
        </p:nvSpPr>
        <p:spPr>
          <a:xfrm>
            <a:off x="3402000" y="1064520"/>
            <a:ext cx="57517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du menu le plus cher.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0" name="ZoneTexte 15"/>
          <p:cNvSpPr/>
          <p:nvPr/>
        </p:nvSpPr>
        <p:spPr>
          <a:xfrm>
            <a:off x="3287880" y="5537520"/>
            <a:ext cx="58658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menu le plus cher coûte 34,75€.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31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32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sp>
        <p:nvSpPr>
          <p:cNvPr id="233" name="ZoneTexte 16"/>
          <p:cNvSpPr/>
          <p:nvPr/>
        </p:nvSpPr>
        <p:spPr>
          <a:xfrm>
            <a:off x="3403800" y="4020480"/>
            <a:ext cx="5634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14,50 + 20,25 = 34,75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34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36" name="ZoneTexte 18"/>
          <p:cNvSpPr/>
          <p:nvPr/>
        </p:nvSpPr>
        <p:spPr>
          <a:xfrm>
            <a:off x="3402000" y="263448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7" name="Rectangle 1"/>
          <p:cNvSpPr/>
          <p:nvPr/>
        </p:nvSpPr>
        <p:spPr>
          <a:xfrm>
            <a:off x="6120000" y="2520000"/>
            <a:ext cx="2877840" cy="5378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38" name="Rectangle 2"/>
          <p:cNvSpPr/>
          <p:nvPr/>
        </p:nvSpPr>
        <p:spPr>
          <a:xfrm>
            <a:off x="6120000" y="3060000"/>
            <a:ext cx="126468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14,50 €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39" name="Rectangle 3"/>
          <p:cNvSpPr/>
          <p:nvPr/>
        </p:nvSpPr>
        <p:spPr>
          <a:xfrm>
            <a:off x="7384680" y="3060000"/>
            <a:ext cx="1615320" cy="54000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Écart : 20,25€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88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41" name="ZoneTexte 8"/>
          <p:cNvSpPr/>
          <p:nvPr/>
        </p:nvSpPr>
        <p:spPr>
          <a:xfrm>
            <a:off x="180000" y="996480"/>
            <a:ext cx="8838000" cy="1369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récolté 72 kilogrammes de tomates. Elle les répartit équitablement entre 9 cageots.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pèse chaque cageot de tomate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43" name="ZoneTexte 9"/>
          <p:cNvSpPr/>
          <p:nvPr/>
        </p:nvSpPr>
        <p:spPr>
          <a:xfrm>
            <a:off x="207720" y="4136400"/>
            <a:ext cx="8727480" cy="1369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récolté 72 kilogrammes de tomates. Elle garde un tiers et vend le reste.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Quelle quantité de tomates va-t-elle vendre 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44" name=""/>
          <p:cNvSpPr/>
          <p:nvPr/>
        </p:nvSpPr>
        <p:spPr>
          <a:xfrm>
            <a:off x="8064720" y="36072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5" name=""/>
          <p:cNvSpPr/>
          <p:nvPr/>
        </p:nvSpPr>
        <p:spPr>
          <a:xfrm>
            <a:off x="788472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6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48" name="Image 1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49" name="Rectangle : coins arrondis 17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0" name="Rectangle : coins arrondis 18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1" name="Rectangle : coins arrondis 19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2" name="Rectangle : coins arrondis 2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53" name="ZoneTexte 24"/>
          <p:cNvSpPr/>
          <p:nvPr/>
        </p:nvSpPr>
        <p:spPr>
          <a:xfrm>
            <a:off x="3402000" y="1064520"/>
            <a:ext cx="57517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masse d’un cageot.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54" name="ZoneTexte 25"/>
          <p:cNvSpPr/>
          <p:nvPr/>
        </p:nvSpPr>
        <p:spPr>
          <a:xfrm>
            <a:off x="3287880" y="5537520"/>
            <a:ext cx="5865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Chaque cageot pèse 8 kg.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55" name="Image 1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56" name="Image 1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sp>
        <p:nvSpPr>
          <p:cNvPr id="257" name="ZoneTexte 26"/>
          <p:cNvSpPr/>
          <p:nvPr/>
        </p:nvSpPr>
        <p:spPr>
          <a:xfrm>
            <a:off x="3403800" y="4020480"/>
            <a:ext cx="5634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72 : 9 = 8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58" name="Image 20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5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60" name="ZoneTexte 27"/>
          <p:cNvSpPr/>
          <p:nvPr/>
        </p:nvSpPr>
        <p:spPr>
          <a:xfrm>
            <a:off x="3402000" y="263448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8065080" y="36108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262" name="Groupe 25"/>
          <p:cNvGrpSpPr/>
          <p:nvPr/>
        </p:nvGrpSpPr>
        <p:grpSpPr>
          <a:xfrm>
            <a:off x="6139800" y="2778480"/>
            <a:ext cx="2388240" cy="1421280"/>
            <a:chOff x="6139800" y="2778480"/>
            <a:chExt cx="2388240" cy="1421280"/>
          </a:xfrm>
        </p:grpSpPr>
        <p:sp>
          <p:nvSpPr>
            <p:cNvPr id="263" name="Rectangle 26"/>
            <p:cNvSpPr/>
            <p:nvPr/>
          </p:nvSpPr>
          <p:spPr>
            <a:xfrm>
              <a:off x="6139800" y="2778480"/>
              <a:ext cx="2384640" cy="388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72 </a:t>
              </a:r>
              <a:endParaRPr b="0" lang="fr-FR" sz="2400" spc="-1" strike="noStrike">
                <a:latin typeface="Arial"/>
              </a:endParaRPr>
            </a:p>
          </p:txBody>
        </p:sp>
        <p:sp>
          <p:nvSpPr>
            <p:cNvPr id="264" name="Rectangle 27"/>
            <p:cNvSpPr/>
            <p:nvPr/>
          </p:nvSpPr>
          <p:spPr>
            <a:xfrm>
              <a:off x="7340760" y="3171960"/>
              <a:ext cx="601920" cy="388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265" name="Accolade fermante 4"/>
            <p:cNvSpPr/>
            <p:nvPr/>
          </p:nvSpPr>
          <p:spPr>
            <a:xfrm rot="5400000">
              <a:off x="7238880" y="2585880"/>
              <a:ext cx="193680" cy="220032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6" name="Rectangle 29"/>
            <p:cNvSpPr/>
            <p:nvPr/>
          </p:nvSpPr>
          <p:spPr>
            <a:xfrm>
              <a:off x="6139800" y="3168720"/>
              <a:ext cx="587520" cy="38844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7" name="Rectangle 30"/>
            <p:cNvSpPr/>
            <p:nvPr/>
          </p:nvSpPr>
          <p:spPr>
            <a:xfrm>
              <a:off x="7149960" y="3811320"/>
              <a:ext cx="364320" cy="388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9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68" name="Rectangle 31"/>
            <p:cNvSpPr/>
            <p:nvPr/>
          </p:nvSpPr>
          <p:spPr>
            <a:xfrm>
              <a:off x="6724080" y="3168720"/>
              <a:ext cx="587520" cy="38844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9" name="Rectangle 32"/>
            <p:cNvSpPr/>
            <p:nvPr/>
          </p:nvSpPr>
          <p:spPr>
            <a:xfrm>
              <a:off x="7940520" y="3166560"/>
              <a:ext cx="587520" cy="38844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71" name="Image 2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272" name="Rectangle : coins arrondis 21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73" name="Rectangle : coins arrondis 22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74" name="Rectangle : coins arrondis 23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75" name="Rectangle : coins arrondis 24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76" name="ZoneTexte 28"/>
          <p:cNvSpPr/>
          <p:nvPr/>
        </p:nvSpPr>
        <p:spPr>
          <a:xfrm>
            <a:off x="3402000" y="1064520"/>
            <a:ext cx="5751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quantité de tomates à vendre.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77" name="ZoneTexte 29"/>
          <p:cNvSpPr/>
          <p:nvPr/>
        </p:nvSpPr>
        <p:spPr>
          <a:xfrm>
            <a:off x="3287880" y="5537520"/>
            <a:ext cx="58658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Elle garde 24 kg de tomates et en vend 48 kg.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78" name="Image 22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79" name="Image 2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sp>
        <p:nvSpPr>
          <p:cNvPr id="280" name="ZoneTexte 30"/>
          <p:cNvSpPr/>
          <p:nvPr/>
        </p:nvSpPr>
        <p:spPr>
          <a:xfrm>
            <a:off x="3403800" y="4020480"/>
            <a:ext cx="56340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72 : 3 = 24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24 X 2 = 48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81" name="Image 24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83" name="ZoneTexte 31"/>
          <p:cNvSpPr/>
          <p:nvPr/>
        </p:nvSpPr>
        <p:spPr>
          <a:xfrm>
            <a:off x="3402000" y="2634480"/>
            <a:ext cx="5483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84" name="Rectangle 9"/>
          <p:cNvSpPr/>
          <p:nvPr/>
        </p:nvSpPr>
        <p:spPr>
          <a:xfrm>
            <a:off x="6139800" y="2778480"/>
            <a:ext cx="2384640" cy="3884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85" name="Rectangle 25"/>
          <p:cNvSpPr/>
          <p:nvPr/>
        </p:nvSpPr>
        <p:spPr>
          <a:xfrm>
            <a:off x="6139800" y="3168720"/>
            <a:ext cx="795600" cy="388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Rectangle 33"/>
          <p:cNvSpPr/>
          <p:nvPr/>
        </p:nvSpPr>
        <p:spPr>
          <a:xfrm>
            <a:off x="6935400" y="3168720"/>
            <a:ext cx="795600" cy="388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7" name="Rectangle 34"/>
          <p:cNvSpPr/>
          <p:nvPr/>
        </p:nvSpPr>
        <p:spPr>
          <a:xfrm>
            <a:off x="7728840" y="3166920"/>
            <a:ext cx="795600" cy="388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8" name=""/>
          <p:cNvSpPr/>
          <p:nvPr/>
        </p:nvSpPr>
        <p:spPr>
          <a:xfrm>
            <a:off x="7888320" y="33156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9" dur="indefinite" restart="never" nodeType="tmRoot">
          <p:childTnLst>
            <p:seq>
              <p:cTn id="90" dur="indefinite" nodeType="mainSeq">
                <p:childTnLst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</TotalTime>
  <Application>LibreOffice/7.4.1.2$Windows_X86_64 LibreOffice_project/3c58a8f3a960df8bc8fd77b461821e42c061c5f0</Application>
  <AppVersion>15.0000</AppVersion>
  <Words>180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2026-02-11T15:24:41Z</dcterms:modified>
  <cp:revision>115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